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92" r:id="rId3"/>
    <p:sldId id="325" r:id="rId4"/>
    <p:sldId id="268" r:id="rId5"/>
    <p:sldId id="326" r:id="rId6"/>
    <p:sldId id="299" r:id="rId7"/>
    <p:sldId id="327" r:id="rId8"/>
    <p:sldId id="266" r:id="rId9"/>
    <p:sldId id="328" r:id="rId10"/>
    <p:sldId id="329" r:id="rId11"/>
    <p:sldId id="278" r:id="rId12"/>
    <p:sldId id="279" r:id="rId13"/>
    <p:sldId id="293" r:id="rId14"/>
    <p:sldId id="376" r:id="rId15"/>
    <p:sldId id="357" r:id="rId16"/>
    <p:sldId id="377" r:id="rId17"/>
    <p:sldId id="378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8" r:id="rId27"/>
    <p:sldId id="366" r:id="rId28"/>
    <p:sldId id="367" r:id="rId29"/>
    <p:sldId id="369" r:id="rId30"/>
    <p:sldId id="370" r:id="rId31"/>
    <p:sldId id="371" r:id="rId32"/>
    <p:sldId id="372" r:id="rId33"/>
    <p:sldId id="373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 autoAdjust="0"/>
    <p:restoredTop sz="94647" autoAdjust="0"/>
  </p:normalViewPr>
  <p:slideViewPr>
    <p:cSldViewPr>
      <p:cViewPr varScale="1">
        <p:scale>
          <a:sx n="115" d="100"/>
          <a:sy n="115" d="100"/>
        </p:scale>
        <p:origin x="60" y="1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94B47-0434-402D-9DF7-467569468BB4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3BEE0-0912-45BB-8633-759E1FEC0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0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3BEE0-0912-45BB-8633-759E1FEC0D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3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3BEE0-0912-45BB-8633-759E1FEC0D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9E46-60B9-48FD-82C6-878834C71EEC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C0EB-3497-4FBE-A086-E5A33F88EAF4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0A63-ED1F-4789-92D5-B9A779909E9A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1F3A-E58B-4B4B-83A4-D5071A843D01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8B60-7B1A-41B2-843E-71EB533080C5}" type="datetime1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9E66-B4DE-46CC-B760-FD129105262E}" type="datetime1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3FB7-F781-4845-BB0D-CC38C4C761B8}" type="datetime1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ED64D-4541-4CAF-B1AC-21F0BD875D61}" type="datetime1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5A7D9-4985-4F21-9AC8-1847C1C1A21B}" type="datetime1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CBC7-8C16-4736-9FAC-ABDAAF7B6D19}" type="datetime1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CA3D-D5D7-45BE-827A-B22229AD2CF9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in the Cloud</a:t>
            </a:r>
            <a:br>
              <a:rPr lang="en-US" dirty="0"/>
            </a:br>
            <a:r>
              <a:rPr lang="en-US" dirty="0"/>
              <a:t>Part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Leon Jololian</a:t>
            </a:r>
          </a:p>
        </p:txBody>
      </p:sp>
    </p:spTree>
    <p:extLst>
      <p:ext uri="{BB962C8B-B14F-4D97-AF65-F5344CB8AC3E}">
        <p14:creationId xmlns:p14="http://schemas.microsoft.com/office/powerpoint/2010/main" val="381959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176C38-0068-4404-A474-61CF4FE8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0" y="1052512"/>
            <a:ext cx="4734789" cy="53940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5DF34-2470-4227-BB42-A0797F5A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3962400" cy="1905000"/>
          </a:xfrm>
        </p:spPr>
        <p:txBody>
          <a:bodyPr>
            <a:normAutofit fontScale="90000"/>
          </a:bodyPr>
          <a:lstStyle/>
          <a:p>
            <a:r>
              <a:rPr lang="en-US" dirty="0"/>
              <a:t>New Table “Order” Inserted into Database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0D46-573F-4814-846A-67E194BB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D20F8-0E4B-4FA9-94E6-87B7338E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E9BA-8CBA-435B-B50D-5E8F5D51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E98EB-6D9D-4180-9BAB-3672A04E7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267200"/>
            <a:ext cx="3657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534584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Editing Data in Tables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676400"/>
            <a:ext cx="7620000" cy="4449763"/>
          </a:xfrm>
        </p:spPr>
        <p:txBody>
          <a:bodyPr>
            <a:normAutofit/>
          </a:bodyPr>
          <a:lstStyle/>
          <a:p>
            <a:r>
              <a:rPr lang="en-US" sz="2800" dirty="0"/>
              <a:t>Right-click the table’s name in </a:t>
            </a:r>
            <a:r>
              <a:rPr lang="en-US" sz="2800" dirty="0">
                <a:solidFill>
                  <a:srgbClr val="C00000"/>
                </a:solidFill>
              </a:rPr>
              <a:t>SQL Server Object Explorer</a:t>
            </a:r>
            <a:r>
              <a:rPr lang="en-US" sz="2800" dirty="0"/>
              <a:t>, and select </a:t>
            </a:r>
            <a:r>
              <a:rPr lang="en-US" sz="2800" dirty="0">
                <a:solidFill>
                  <a:srgbClr val="C00000"/>
                </a:solidFill>
              </a:rPr>
              <a:t>View Data </a:t>
            </a:r>
            <a:r>
              <a:rPr lang="en-US" sz="2800" dirty="0"/>
              <a:t>to launch data editor.</a:t>
            </a:r>
          </a:p>
          <a:p>
            <a:r>
              <a:rPr lang="en-US" sz="2800" dirty="0"/>
              <a:t>You can revert changes to a cell by pressing ESC</a:t>
            </a:r>
          </a:p>
          <a:p>
            <a:r>
              <a:rPr lang="en-US" sz="2800" dirty="0"/>
              <a:t>You can view your edits as a script by clicking the </a:t>
            </a:r>
            <a:r>
              <a:rPr lang="en-US" sz="2800" dirty="0">
                <a:solidFill>
                  <a:srgbClr val="C00000"/>
                </a:solidFill>
              </a:rPr>
              <a:t>Script</a:t>
            </a:r>
            <a:r>
              <a:rPr lang="en-US" sz="2800" dirty="0"/>
              <a:t> button on the toolbar.</a:t>
            </a:r>
          </a:p>
          <a:p>
            <a:r>
              <a:rPr lang="en-US" sz="2800" dirty="0"/>
              <a:t>Alternatively, you can use the </a:t>
            </a:r>
            <a:r>
              <a:rPr lang="en-US" sz="2800" dirty="0">
                <a:solidFill>
                  <a:srgbClr val="C00000"/>
                </a:solidFill>
              </a:rPr>
              <a:t>Script to File </a:t>
            </a:r>
            <a:r>
              <a:rPr lang="en-US" sz="2800" dirty="0"/>
              <a:t>button to save them in a .sql script file to be executed later.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ED64D-4541-4CAF-B1AC-21F0BD875D61}" type="datetime1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Jololian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685800"/>
          </a:xfrm>
        </p:spPr>
        <p:txBody>
          <a:bodyPr/>
          <a:lstStyle/>
          <a:p>
            <a:r>
              <a:rPr lang="en-US" dirty="0"/>
              <a:t>Executing Queries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49407"/>
            <a:ext cx="3982472" cy="4436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171824"/>
            <a:ext cx="4195238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257800" y="1236407"/>
            <a:ext cx="2514600" cy="66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&amp;</a:t>
            </a:r>
          </a:p>
          <a:p>
            <a:pPr algn="ctr"/>
            <a:r>
              <a:rPr lang="en-US" dirty="0"/>
              <a:t>Select “New Query …”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00703" y="1828800"/>
            <a:ext cx="2080897" cy="1343026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96087" y="1905001"/>
            <a:ext cx="0" cy="1219199"/>
          </a:xfrm>
          <a:prstGeom prst="straightConnector1">
            <a:avLst/>
          </a:prstGeom>
          <a:ln>
            <a:solidFill>
              <a:srgbClr val="C0000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029200" y="3657600"/>
            <a:ext cx="25146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24399" y="3352800"/>
            <a:ext cx="533401" cy="3524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24400" y="1257520"/>
            <a:ext cx="616604" cy="5826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5194700" y="3836943"/>
            <a:ext cx="616604" cy="5826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4439673" y="3267903"/>
            <a:ext cx="388004" cy="5826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4370478" y="4869734"/>
            <a:ext cx="457199" cy="53897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3" name="Oval 22"/>
          <p:cNvSpPr/>
          <p:nvPr/>
        </p:nvSpPr>
        <p:spPr>
          <a:xfrm>
            <a:off x="4724399" y="4724400"/>
            <a:ext cx="2514600" cy="866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792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4309"/>
            <a:ext cx="8229600" cy="1904999"/>
          </a:xfrm>
        </p:spPr>
        <p:txBody>
          <a:bodyPr/>
          <a:lstStyle/>
          <a:p>
            <a:r>
              <a:rPr lang="en-US" sz="2600" dirty="0"/>
              <a:t>Right-click the database in SQL Server Object Explorer, and select </a:t>
            </a:r>
            <a:r>
              <a:rPr lang="en-US" sz="2600" dirty="0">
                <a:solidFill>
                  <a:srgbClr val="C00000"/>
                </a:solidFill>
              </a:rPr>
              <a:t>New Query</a:t>
            </a:r>
            <a:r>
              <a:rPr lang="en-US" sz="2600" dirty="0"/>
              <a:t>. </a:t>
            </a:r>
          </a:p>
          <a:p>
            <a:r>
              <a:rPr lang="en-US" sz="2600" dirty="0"/>
              <a:t>Type </a:t>
            </a:r>
            <a:r>
              <a:rPr lang="en-US" sz="2600" dirty="0">
                <a:solidFill>
                  <a:srgbClr val="C00000"/>
                </a:solidFill>
              </a:rPr>
              <a:t>select FirstName from dbo.Person</a:t>
            </a:r>
            <a:r>
              <a:rPr lang="en-US" sz="2600" dirty="0"/>
              <a:t> and press the Execute Query button to return the data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590800"/>
            <a:ext cx="6683010" cy="4130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2522483" y="4038600"/>
            <a:ext cx="3676650" cy="405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47900" y="5372100"/>
            <a:ext cx="1333500" cy="1349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62200" y="3810000"/>
            <a:ext cx="2286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1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5DD4-D788-47F0-86CC-B16408378E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A Cloud-Based Two-Tier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B5159-A300-420A-AE55-2EF61107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Web tier</a:t>
            </a:r>
            <a:r>
              <a:rPr lang="en-US" dirty="0"/>
              <a:t>: Virtual machines can only initiate connections to the database logic machines and can only accept connections from the Internet.</a:t>
            </a:r>
          </a:p>
          <a:p>
            <a:r>
              <a:rPr lang="en-US" b="1" dirty="0"/>
              <a:t>Database tier</a:t>
            </a:r>
            <a:r>
              <a:rPr lang="en-US" dirty="0"/>
              <a:t>: Virtual machines cannot initiate connection with anything outside of their own subnet and can only accept connections from the Web tier.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8EBF6-52B0-4AEE-9DE8-02D69449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89CB8-1FDB-4DC8-A4D3-68C2E7E4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62CEF-B5BB-4C14-AB6A-8E4286C4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7400-DF12-44E7-8E91-88F90303F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659A0-A353-4F49-BF6B-F0FB234A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26133"/>
            <a:ext cx="2895600" cy="365125"/>
          </a:xfrm>
        </p:spPr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4BF0-E556-478F-84C1-53504AD2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15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547BA-DF18-4BD8-9D6F-C071E0E23042}"/>
              </a:ext>
            </a:extLst>
          </p:cNvPr>
          <p:cNvGrpSpPr/>
          <p:nvPr/>
        </p:nvGrpSpPr>
        <p:grpSpPr>
          <a:xfrm>
            <a:off x="381000" y="167183"/>
            <a:ext cx="8461543" cy="6158950"/>
            <a:chOff x="381000" y="167183"/>
            <a:chExt cx="8461543" cy="61589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B0D8D5-DC16-478A-9DCC-6546EFC3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67183"/>
              <a:ext cx="8461543" cy="4184869"/>
            </a:xfrm>
            <a:prstGeom prst="rect">
              <a:avLst/>
            </a:prstGeom>
          </p:spPr>
        </p:pic>
        <p:pic>
          <p:nvPicPr>
            <p:cNvPr id="8" name="Graphic 7" descr="Computer">
              <a:extLst>
                <a:ext uri="{FF2B5EF4-FFF2-40B4-BE49-F238E27FC236}">
                  <a16:creationId xmlns:a16="http://schemas.microsoft.com/office/drawing/2014/main" id="{3581EE40-2474-4D09-8E47-6AFCB498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1602" y="1823848"/>
              <a:ext cx="12954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E1407D-AA38-458C-BDB2-2289838FE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0" y="2133600"/>
              <a:ext cx="1292464" cy="129856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1A31FF-3549-429A-8DFD-859876D41CDF}"/>
                </a:ext>
              </a:extLst>
            </p:cNvPr>
            <p:cNvSpPr/>
            <p:nvPr/>
          </p:nvSpPr>
          <p:spPr>
            <a:xfrm>
              <a:off x="1687255" y="1981200"/>
              <a:ext cx="2362200" cy="117310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B95BF6-278D-4143-84DC-6114E25E0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1327" y="5027572"/>
              <a:ext cx="1298561" cy="12985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8B2055-554B-42EB-8624-DF5F7A2EE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5009" y="2045647"/>
              <a:ext cx="2422283" cy="14617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500E99-10FA-4DEE-A489-9C9A2C762F80}"/>
                </a:ext>
              </a:extLst>
            </p:cNvPr>
            <p:cNvSpPr txBox="1"/>
            <p:nvPr/>
          </p:nvSpPr>
          <p:spPr>
            <a:xfrm>
              <a:off x="1628198" y="1632892"/>
              <a:ext cx="1799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Subnet 2 (NSG-2)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6C5D6-0465-4D9E-BB43-F016C5A98291}"/>
                </a:ext>
              </a:extLst>
            </p:cNvPr>
            <p:cNvSpPr txBox="1"/>
            <p:nvPr/>
          </p:nvSpPr>
          <p:spPr>
            <a:xfrm>
              <a:off x="4791821" y="1724099"/>
              <a:ext cx="1799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Subnet 1 (NSG-1)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D9F805F-06E4-4977-B87E-F12FFE7703EB}"/>
                </a:ext>
              </a:extLst>
            </p:cNvPr>
            <p:cNvSpPr/>
            <p:nvPr/>
          </p:nvSpPr>
          <p:spPr>
            <a:xfrm>
              <a:off x="4471074" y="2359651"/>
              <a:ext cx="39711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C8E529D-9085-4EFA-9A1D-DD398CA25915}"/>
                </a:ext>
              </a:extLst>
            </p:cNvPr>
            <p:cNvSpPr/>
            <p:nvPr/>
          </p:nvSpPr>
          <p:spPr>
            <a:xfrm rot="10800000">
              <a:off x="4066679" y="2359651"/>
              <a:ext cx="39711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FAB883D-B729-4B32-BC1E-9C21FB63C3AE}"/>
                </a:ext>
              </a:extLst>
            </p:cNvPr>
            <p:cNvSpPr/>
            <p:nvPr/>
          </p:nvSpPr>
          <p:spPr>
            <a:xfrm rot="5400000">
              <a:off x="5643100" y="4610915"/>
              <a:ext cx="864579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8A8D359-5455-4EF2-94D7-8D61BA98300B}"/>
                </a:ext>
              </a:extLst>
            </p:cNvPr>
            <p:cNvSpPr/>
            <p:nvPr/>
          </p:nvSpPr>
          <p:spPr>
            <a:xfrm rot="16206230">
              <a:off x="5635639" y="3720369"/>
              <a:ext cx="877911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E3140B-DB4F-4998-8BAD-71BA1C6723BC}"/>
                </a:ext>
              </a:extLst>
            </p:cNvPr>
            <p:cNvSpPr txBox="1"/>
            <p:nvPr/>
          </p:nvSpPr>
          <p:spPr>
            <a:xfrm>
              <a:off x="5503624" y="2073388"/>
              <a:ext cx="1272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AB800-26A8-44E6-A01F-21648E97715F}"/>
                </a:ext>
              </a:extLst>
            </p:cNvPr>
            <p:cNvSpPr txBox="1"/>
            <p:nvPr/>
          </p:nvSpPr>
          <p:spPr>
            <a:xfrm>
              <a:off x="1715401" y="2819707"/>
              <a:ext cx="1712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 Server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0AE4C3-102A-451D-A248-CE2906797250}"/>
                </a:ext>
              </a:extLst>
            </p:cNvPr>
            <p:cNvSpPr txBox="1"/>
            <p:nvPr/>
          </p:nvSpPr>
          <p:spPr>
            <a:xfrm>
              <a:off x="5655636" y="313807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IP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091782-6753-4464-BA70-062AAB53A270}"/>
                </a:ext>
              </a:extLst>
            </p:cNvPr>
            <p:cNvSpPr txBox="1"/>
            <p:nvPr/>
          </p:nvSpPr>
          <p:spPr>
            <a:xfrm>
              <a:off x="959582" y="4311162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Cloud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9012A1-0945-433C-BE44-3ABAD5917827}"/>
                </a:ext>
              </a:extLst>
            </p:cNvPr>
            <p:cNvSpPr txBox="1"/>
            <p:nvPr/>
          </p:nvSpPr>
          <p:spPr>
            <a:xfrm>
              <a:off x="3855586" y="5357398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BE712F-27EE-483C-AE3F-A90D468A263B}"/>
                </a:ext>
              </a:extLst>
            </p:cNvPr>
            <p:cNvSpPr/>
            <p:nvPr/>
          </p:nvSpPr>
          <p:spPr>
            <a:xfrm>
              <a:off x="1524000" y="1525848"/>
              <a:ext cx="5976941" cy="216384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48FF7A-8DA6-4F59-9215-2FBC598EFB2D}"/>
                </a:ext>
              </a:extLst>
            </p:cNvPr>
            <p:cNvSpPr txBox="1"/>
            <p:nvPr/>
          </p:nvSpPr>
          <p:spPr>
            <a:xfrm>
              <a:off x="3260190" y="3378217"/>
              <a:ext cx="1673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49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0A82-285B-4877-87A8-C802E0C7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2EB7-9A9D-42F3-9D60-2057970F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virtual network (</a:t>
            </a:r>
            <a:r>
              <a:rPr lang="en-US" sz="2400" dirty="0">
                <a:solidFill>
                  <a:srgbClr val="C00000"/>
                </a:solidFill>
              </a:rPr>
              <a:t>MyVnet</a:t>
            </a:r>
            <a:r>
              <a:rPr lang="en-US" sz="2400" dirty="0"/>
              <a:t>) with an address space of 10.12.0.0/22.</a:t>
            </a:r>
          </a:p>
          <a:p>
            <a:r>
              <a:rPr lang="en-US" sz="2400" dirty="0"/>
              <a:t>The address space of the virtual network is: 10.12.0.0 through 10.12.3.255 (1024 IP addresses).</a:t>
            </a:r>
          </a:p>
          <a:p>
            <a:r>
              <a:rPr lang="en-US" sz="2400" dirty="0"/>
              <a:t>Create a subnet for restricted access (</a:t>
            </a:r>
            <a:r>
              <a:rPr lang="en-US" sz="2400" dirty="0">
                <a:solidFill>
                  <a:srgbClr val="C00000"/>
                </a:solidFill>
              </a:rPr>
              <a:t>backendSubnet</a:t>
            </a:r>
            <a:r>
              <a:rPr lang="en-US" sz="2400" dirty="0"/>
              <a:t>) with an address range 10.12.0.0/24, i.e. 10.12.0.0 – 10.12.0.255. This gives us a total of 256 addresses.</a:t>
            </a:r>
          </a:p>
          <a:p>
            <a:r>
              <a:rPr lang="en-US" sz="2400" dirty="0"/>
              <a:t>Create a network security group (</a:t>
            </a:r>
            <a:r>
              <a:rPr lang="en-US" sz="2400" dirty="0">
                <a:solidFill>
                  <a:srgbClr val="C00000"/>
                </a:solidFill>
              </a:rPr>
              <a:t>NSG-2</a:t>
            </a:r>
            <a:r>
              <a:rPr lang="en-US" sz="2400" dirty="0"/>
              <a:t>) to limit access to the subnet. First, we want to prevent any Internet access to the subnet. Second, we will allow SQL access to the subnet but only from a specific subnet (</a:t>
            </a:r>
            <a:r>
              <a:rPr lang="en-US" sz="2400" dirty="0">
                <a:solidFill>
                  <a:srgbClr val="C00000"/>
                </a:solidFill>
              </a:rPr>
              <a:t>frontendSubnet</a:t>
            </a:r>
            <a:r>
              <a:rPr lang="en-US" sz="2400" dirty="0"/>
              <a:t>).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B338B-4323-4327-BD5A-B0F728C4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C014E-87F8-4AA4-948D-EBBD045D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D74F-B0A9-42DA-B4D2-0F8D38CA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CA80-6AED-41C0-86B9-282A6C56A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r>
              <a:rPr lang="en-US" sz="2400" dirty="0"/>
              <a:t>Create a second subnet (</a:t>
            </a:r>
            <a:r>
              <a:rPr lang="en-US" sz="2400" dirty="0">
                <a:solidFill>
                  <a:srgbClr val="C00000"/>
                </a:solidFill>
              </a:rPr>
              <a:t>frontendSubnet</a:t>
            </a:r>
            <a:r>
              <a:rPr lang="en-US" sz="2400" dirty="0"/>
              <a:t>) where the Web server will reside: 10.12.3.0/24, i.e. 10.12.3.0 – 10.12.3.255 (256 IP addresses).</a:t>
            </a:r>
          </a:p>
          <a:p>
            <a:r>
              <a:rPr lang="en-US" sz="2400" dirty="0"/>
              <a:t>Create a network security group (</a:t>
            </a:r>
            <a:r>
              <a:rPr lang="en-US" sz="2400" dirty="0">
                <a:solidFill>
                  <a:srgbClr val="C00000"/>
                </a:solidFill>
              </a:rPr>
              <a:t>NSG-1</a:t>
            </a:r>
            <a:r>
              <a:rPr lang="en-US" sz="2400" dirty="0"/>
              <a:t>) for </a:t>
            </a:r>
            <a:r>
              <a:rPr lang="en-US" sz="2400" dirty="0">
                <a:solidFill>
                  <a:srgbClr val="C00000"/>
                </a:solidFill>
              </a:rPr>
              <a:t>frontendSubnet,</a:t>
            </a:r>
            <a:r>
              <a:rPr lang="en-US" sz="2400" dirty="0"/>
              <a:t> configured with restricted access: allowing only RDP (port 3389) and HTTP (port 80) traffic.</a:t>
            </a:r>
          </a:p>
          <a:p>
            <a:r>
              <a:rPr lang="en-US" sz="2400" dirty="0"/>
              <a:t>Create a Virtual Machine in the </a:t>
            </a:r>
            <a:r>
              <a:rPr lang="en-US" sz="2400" dirty="0">
                <a:solidFill>
                  <a:srgbClr val="C00000"/>
                </a:solidFill>
              </a:rPr>
              <a:t>frontendSubnet</a:t>
            </a:r>
            <a:r>
              <a:rPr lang="en-US" sz="2400" dirty="0"/>
              <a:t>. Install a web server.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5E7AE-25A2-42D7-95EC-6AB2FD5D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A22F-97D6-47DC-BF1B-D52F3E64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702F9-2352-4B04-9BDD-FF7E7863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78982C-0825-4B6F-8E3A-BBC61135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51" y="110836"/>
            <a:ext cx="2830449" cy="6747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6DB3-1B9C-435A-8EAE-1DE0A339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6708-0E48-4761-A863-12324009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123B7-0413-4072-9CF3-6B096FC4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258E-AA52-41FC-9BAF-D18CF366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93" y="130524"/>
            <a:ext cx="2587998" cy="472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D8163-BFE2-443D-B4BD-23D2DF961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1" y="5319310"/>
            <a:ext cx="6708484" cy="1424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D7AF27B-A460-453F-880A-72FD91951FB6}"/>
              </a:ext>
            </a:extLst>
          </p:cNvPr>
          <p:cNvSpPr/>
          <p:nvPr/>
        </p:nvSpPr>
        <p:spPr>
          <a:xfrm>
            <a:off x="3295650" y="2590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3702CE-7F83-4207-8A35-282FE2C34BEC}"/>
              </a:ext>
            </a:extLst>
          </p:cNvPr>
          <p:cNvSpPr/>
          <p:nvPr/>
        </p:nvSpPr>
        <p:spPr>
          <a:xfrm rot="5400000">
            <a:off x="5943600" y="4784898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1C7DE-55E5-4C1D-961D-F8192385DAC9}"/>
              </a:ext>
            </a:extLst>
          </p:cNvPr>
          <p:cNvSpPr txBox="1"/>
          <p:nvPr/>
        </p:nvSpPr>
        <p:spPr>
          <a:xfrm>
            <a:off x="3069722" y="1569394"/>
            <a:ext cx="1673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Creating</a:t>
            </a:r>
          </a:p>
          <a:p>
            <a:r>
              <a:rPr lang="en-US" dirty="0">
                <a:solidFill>
                  <a:srgbClr val="FF0000"/>
                </a:solidFill>
              </a:rPr>
              <a:t>Virtual Network</a:t>
            </a:r>
          </a:p>
          <a:p>
            <a:r>
              <a:rPr lang="en-US" dirty="0">
                <a:solidFill>
                  <a:srgbClr val="FF0000"/>
                </a:solidFill>
              </a:rPr>
              <a:t>With Subnet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804B62-D0F5-4D00-AFB7-32F832F0EB84}"/>
              </a:ext>
            </a:extLst>
          </p:cNvPr>
          <p:cNvSpPr/>
          <p:nvPr/>
        </p:nvSpPr>
        <p:spPr>
          <a:xfrm>
            <a:off x="8179650" y="5791200"/>
            <a:ext cx="917284" cy="838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CE723-5BA0-4E57-802F-B3E039A7A50D}"/>
              </a:ext>
            </a:extLst>
          </p:cNvPr>
          <p:cNvSpPr txBox="1"/>
          <p:nvPr/>
        </p:nvSpPr>
        <p:spPr>
          <a:xfrm>
            <a:off x="7829277" y="4762131"/>
            <a:ext cx="130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Security Group on Subnet</a:t>
            </a:r>
          </a:p>
        </p:txBody>
      </p:sp>
    </p:spTree>
    <p:extLst>
      <p:ext uri="{BB962C8B-B14F-4D97-AF65-F5344CB8AC3E}">
        <p14:creationId xmlns:p14="http://schemas.microsoft.com/office/powerpoint/2010/main" val="326881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B69A2B-DF06-4FCE-A716-496EBAEC5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76200"/>
            <a:ext cx="6009612" cy="5135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74D10-B0FA-43E8-A5A2-24323E14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65CD0-C337-478D-A900-043B0306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BC6F-237F-4DF7-9DEE-BC2633E0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FC80D-83D4-40D6-AAC1-45E0D841456D}"/>
              </a:ext>
            </a:extLst>
          </p:cNvPr>
          <p:cNvSpPr txBox="1"/>
          <p:nvPr/>
        </p:nvSpPr>
        <p:spPr>
          <a:xfrm>
            <a:off x="6477000" y="2746187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need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to create a  Network Security Group (NSG) on this subnet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2FB62-C807-48EC-A4D5-1BDE1CDD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20" y="4953000"/>
            <a:ext cx="5232664" cy="18105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57F8D4-FE38-4A23-86D7-03AB9DDEAC22}"/>
              </a:ext>
            </a:extLst>
          </p:cNvPr>
          <p:cNvSpPr/>
          <p:nvPr/>
        </p:nvSpPr>
        <p:spPr>
          <a:xfrm>
            <a:off x="3652622" y="5667792"/>
            <a:ext cx="4424578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034371-19E1-4944-9020-C6A72DA96F4A}"/>
              </a:ext>
            </a:extLst>
          </p:cNvPr>
          <p:cNvCxnSpPr>
            <a:cxnSpLocks/>
          </p:cNvCxnSpPr>
          <p:nvPr/>
        </p:nvCxnSpPr>
        <p:spPr>
          <a:xfrm>
            <a:off x="1295400" y="2643981"/>
            <a:ext cx="2514600" cy="30238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8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759C60E-9597-4808-B3BF-D527D47B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49980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the Database with VS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A6268C-7BC2-436B-BD75-B57B18A13715}"/>
              </a:ext>
            </a:extLst>
          </p:cNvPr>
          <p:cNvGrpSpPr/>
          <p:nvPr/>
        </p:nvGrpSpPr>
        <p:grpSpPr>
          <a:xfrm>
            <a:off x="152400" y="838200"/>
            <a:ext cx="8686800" cy="2803311"/>
            <a:chOff x="228600" y="994276"/>
            <a:chExt cx="8686800" cy="28033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AC391C-584C-4DC0-9B89-C824162B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994276"/>
              <a:ext cx="8686800" cy="28033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650" y="1447799"/>
              <a:ext cx="1466749" cy="3048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9E2392-E1CB-401B-8EF4-9C2C0479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5766" y="1752600"/>
              <a:ext cx="1475360" cy="381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9D69592-3060-4783-B63C-B1BB7627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738452"/>
            <a:ext cx="3124200" cy="3028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5127E-B118-4CDB-9351-327DA66C2C6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105400" y="1977524"/>
            <a:ext cx="2681846" cy="2899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8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8826-3285-4525-AB7B-DD26D505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Group (NSG)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CF61-2904-4860-B9AA-35A5A31C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use an NSG to control traffic to one or more virtual machines (VMs) in a virtual network. </a:t>
            </a:r>
          </a:p>
          <a:p>
            <a:r>
              <a:rPr lang="en-US" sz="2400" dirty="0"/>
              <a:t>An NSG contains access control rules that allow or deny traffic based on traffic direction, protocol, source address and port, and destination address and port. </a:t>
            </a:r>
          </a:p>
          <a:p>
            <a:r>
              <a:rPr lang="en-US" sz="2400" dirty="0"/>
              <a:t>The rules of an NSG can be changed at any time, and changes are applied to all associated instances.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B650F-1595-4D30-940E-FFD3E00F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09806-9226-46A9-8F9E-90F76839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4BFE-115E-4493-BA3C-36EDF11B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09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7B8E2-7666-4420-AA81-A3A7B107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We want to create NSGs for each of the two subnets (NSG1 and NSG2) in the </a:t>
            </a:r>
            <a:r>
              <a:rPr lang="en-US" sz="2400" dirty="0">
                <a:solidFill>
                  <a:srgbClr val="C00000"/>
                </a:solidFill>
              </a:rPr>
              <a:t>MyVnet</a:t>
            </a:r>
            <a:r>
              <a:rPr lang="en-US" sz="2400" dirty="0"/>
              <a:t> virtual network: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solidFill>
                  <a:srgbClr val="C00000"/>
                </a:solidFill>
              </a:rPr>
              <a:t>NSG-1</a:t>
            </a:r>
            <a:r>
              <a:rPr lang="en-US" sz="2400" dirty="0"/>
              <a:t>: The front end NSG. It is applied to the </a:t>
            </a:r>
            <a:r>
              <a:rPr lang="en-US" sz="2400" dirty="0">
                <a:solidFill>
                  <a:srgbClr val="C00000"/>
                </a:solidFill>
              </a:rPr>
              <a:t>FrontendSubnet,</a:t>
            </a:r>
            <a:r>
              <a:rPr lang="en-US" sz="2400" dirty="0"/>
              <a:t> and consists of two rules:</a:t>
            </a:r>
          </a:p>
          <a:p>
            <a:pPr lvl="2">
              <a:lnSpc>
                <a:spcPct val="90000"/>
              </a:lnSpc>
            </a:pPr>
            <a:r>
              <a:rPr lang="en-US" sz="2300" u="sng" dirty="0"/>
              <a:t>rdp-rule:</a:t>
            </a:r>
            <a:r>
              <a:rPr lang="en-US" sz="2300" dirty="0"/>
              <a:t> To allow RDP traffic.</a:t>
            </a:r>
          </a:p>
          <a:p>
            <a:pPr lvl="2">
              <a:lnSpc>
                <a:spcPct val="90000"/>
              </a:lnSpc>
            </a:pPr>
            <a:r>
              <a:rPr lang="en-US" sz="2300" u="sng" dirty="0"/>
              <a:t>web-rule:</a:t>
            </a:r>
            <a:r>
              <a:rPr lang="en-US" sz="2300" dirty="0"/>
              <a:t> To allow HTTP traffic.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solidFill>
                  <a:srgbClr val="C00000"/>
                </a:solidFill>
              </a:rPr>
              <a:t>NSG-2</a:t>
            </a:r>
            <a:r>
              <a:rPr lang="en-US" sz="2400" dirty="0"/>
              <a:t>: The back end NSG. It is applied to the </a:t>
            </a:r>
            <a:r>
              <a:rPr lang="en-US" sz="2400" dirty="0">
                <a:solidFill>
                  <a:srgbClr val="C00000"/>
                </a:solidFill>
              </a:rPr>
              <a:t>backendSubnet</a:t>
            </a:r>
            <a:r>
              <a:rPr lang="en-US" sz="2400" dirty="0"/>
              <a:t>, and consists of two rules:</a:t>
            </a:r>
          </a:p>
          <a:p>
            <a:pPr lvl="2">
              <a:lnSpc>
                <a:spcPct val="90000"/>
              </a:lnSpc>
            </a:pPr>
            <a:r>
              <a:rPr lang="en-US" sz="2300" u="sng" dirty="0"/>
              <a:t>sql-rule</a:t>
            </a:r>
            <a:r>
              <a:rPr lang="en-US" sz="2300" dirty="0"/>
              <a:t>: To allow SQL traffic only from the </a:t>
            </a:r>
            <a:r>
              <a:rPr lang="en-US" sz="2300" dirty="0">
                <a:solidFill>
                  <a:srgbClr val="C00000"/>
                </a:solidFill>
              </a:rPr>
              <a:t>FrontendSubnet</a:t>
            </a:r>
            <a:r>
              <a:rPr lang="en-US" sz="2300" dirty="0"/>
              <a:t>.</a:t>
            </a:r>
          </a:p>
          <a:p>
            <a:pPr lvl="2">
              <a:lnSpc>
                <a:spcPct val="90000"/>
              </a:lnSpc>
            </a:pPr>
            <a:r>
              <a:rPr lang="en-US" sz="2300" u="sng" dirty="0"/>
              <a:t>web-rule</a:t>
            </a:r>
            <a:r>
              <a:rPr lang="en-US" sz="2300" dirty="0"/>
              <a:t>: To deny all internet bound traffic from the </a:t>
            </a:r>
            <a:r>
              <a:rPr lang="en-US" sz="2300" dirty="0">
                <a:solidFill>
                  <a:srgbClr val="C00000"/>
                </a:solidFill>
              </a:rPr>
              <a:t>backendSubnet</a:t>
            </a:r>
            <a:r>
              <a:rPr lang="en-US" sz="23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DCFB1-048D-4E65-BA25-C95EFC5A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096C9-32B3-4A12-A73C-F12105B0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D32E3-9D29-42E1-9AB4-EDE3FDD4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4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52D3C5-2A44-4987-8789-703D823E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27" y="152400"/>
            <a:ext cx="8605073" cy="4906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5386-0BC5-4BB5-A813-82D8B2DC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A61B3-E5BE-489E-B045-5316E609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BC2E-6AFD-4CAA-9073-536EC12B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1D3CD-CE44-4D28-AF89-5B4A972A9636}"/>
              </a:ext>
            </a:extLst>
          </p:cNvPr>
          <p:cNvSpPr/>
          <p:nvPr/>
        </p:nvSpPr>
        <p:spPr>
          <a:xfrm>
            <a:off x="234127" y="685800"/>
            <a:ext cx="2002616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609AA2-027F-4D8D-9CC0-4018498CC251}"/>
              </a:ext>
            </a:extLst>
          </p:cNvPr>
          <p:cNvSpPr/>
          <p:nvPr/>
        </p:nvSpPr>
        <p:spPr>
          <a:xfrm>
            <a:off x="2389143" y="4343400"/>
            <a:ext cx="2002616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FD4D39-BA10-41BF-BDA3-56CA4D67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7" y="4880316"/>
            <a:ext cx="7728284" cy="184115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5BC560-16A3-402B-AD80-795FF3C8EBB9}"/>
              </a:ext>
            </a:extLst>
          </p:cNvPr>
          <p:cNvSpPr/>
          <p:nvPr/>
        </p:nvSpPr>
        <p:spPr>
          <a:xfrm>
            <a:off x="1447800" y="5334597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D568D-07F6-493A-94F1-3F1EC52AA35F}"/>
              </a:ext>
            </a:extLst>
          </p:cNvPr>
          <p:cNvSpPr txBox="1"/>
          <p:nvPr/>
        </p:nvSpPr>
        <p:spPr>
          <a:xfrm>
            <a:off x="2290572" y="506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A9ED7-DFDA-4A72-9D42-98F1E267D18F}"/>
              </a:ext>
            </a:extLst>
          </p:cNvPr>
          <p:cNvSpPr txBox="1"/>
          <p:nvPr/>
        </p:nvSpPr>
        <p:spPr>
          <a:xfrm>
            <a:off x="4385820" y="4158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00B64-D7F0-4321-B537-CA29618834C4}"/>
              </a:ext>
            </a:extLst>
          </p:cNvPr>
          <p:cNvSpPr txBox="1"/>
          <p:nvPr/>
        </p:nvSpPr>
        <p:spPr>
          <a:xfrm>
            <a:off x="1085957" y="53547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203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BCE9F4-4EF8-44D4-8007-12B3B144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95" y="198437"/>
            <a:ext cx="2717951" cy="452596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9FB4-6C7E-4727-B234-244A5E428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FF333-C378-49D2-A4DB-AE7F5A62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F95F9-2AA0-4955-8954-7B584772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CEEE9-D74A-4AC7-B044-92954764629C}"/>
              </a:ext>
            </a:extLst>
          </p:cNvPr>
          <p:cNvSpPr/>
          <p:nvPr/>
        </p:nvSpPr>
        <p:spPr>
          <a:xfrm>
            <a:off x="533399" y="947578"/>
            <a:ext cx="685801" cy="196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0D416-0C7A-41DF-9B79-83690C95C28C}"/>
              </a:ext>
            </a:extLst>
          </p:cNvPr>
          <p:cNvSpPr/>
          <p:nvPr/>
        </p:nvSpPr>
        <p:spPr>
          <a:xfrm>
            <a:off x="500586" y="2410460"/>
            <a:ext cx="125201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3CCC65-445A-49C2-91DB-C66D8D00F62A}"/>
              </a:ext>
            </a:extLst>
          </p:cNvPr>
          <p:cNvSpPr/>
          <p:nvPr/>
        </p:nvSpPr>
        <p:spPr>
          <a:xfrm>
            <a:off x="609600" y="4452778"/>
            <a:ext cx="6858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F6A37C-275B-4B3B-AB60-2A3FC72D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05311"/>
            <a:ext cx="6848241" cy="275103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38618A-28EA-42E0-AAFE-AB9F778CE521}"/>
              </a:ext>
            </a:extLst>
          </p:cNvPr>
          <p:cNvSpPr/>
          <p:nvPr/>
        </p:nvSpPr>
        <p:spPr>
          <a:xfrm>
            <a:off x="2743200" y="5991224"/>
            <a:ext cx="6172200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2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242-B004-4DE3-BD02-3242E255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953000"/>
            <a:ext cx="8763000" cy="1295400"/>
          </a:xfrm>
        </p:spPr>
        <p:txBody>
          <a:bodyPr>
            <a:noAutofit/>
          </a:bodyPr>
          <a:lstStyle/>
          <a:p>
            <a:pPr algn="l"/>
            <a:r>
              <a:rPr lang="en-US" sz="2300" dirty="0"/>
              <a:t>We need to add additional rules to NSG-2, as described earlier:</a:t>
            </a:r>
            <a:br>
              <a:rPr lang="en-US" sz="2300" dirty="0"/>
            </a:br>
            <a:r>
              <a:rPr lang="en-US" sz="2300" dirty="0"/>
              <a:t>1) Inbound rule to restrict only to port 1433 from subnet 10.12.3.0/24</a:t>
            </a:r>
            <a:br>
              <a:rPr lang="en-US" sz="2300" dirty="0"/>
            </a:br>
            <a:r>
              <a:rPr lang="en-US" sz="2300" dirty="0"/>
              <a:t>2) Outbound rule to deny access to any incoming Internet traffic.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1BAFF3-6D45-4664-B514-9AB81A877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166216"/>
            <a:ext cx="8229600" cy="367883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3B0B-6F8C-4657-A41E-D29BD5BF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7FCE3-4056-4EDF-AB6C-2BEA82E6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F38C-DFC6-4B44-BFF1-BA75E24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9FFDB2-FDF0-4C6C-A9EE-89CF36FB856B}"/>
              </a:ext>
            </a:extLst>
          </p:cNvPr>
          <p:cNvSpPr/>
          <p:nvPr/>
        </p:nvSpPr>
        <p:spPr>
          <a:xfrm>
            <a:off x="1994820" y="457200"/>
            <a:ext cx="5154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NSG-2 Created with Default Rules</a:t>
            </a:r>
          </a:p>
        </p:txBody>
      </p:sp>
    </p:spTree>
    <p:extLst>
      <p:ext uri="{BB962C8B-B14F-4D97-AF65-F5344CB8AC3E}">
        <p14:creationId xmlns:p14="http://schemas.microsoft.com/office/powerpoint/2010/main" val="3500057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A21B808-891E-44ED-BAFF-8C19F2C9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4603855"/>
            <a:ext cx="8915400" cy="209600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DBFB08-2E1D-4553-94CF-9B4CB4A12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2400"/>
            <a:ext cx="2458535" cy="156289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C127-D314-4B45-B693-5A37DBD0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8F70-6C68-4C81-A089-1518006B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8FBE-433E-495D-8066-ED39FFDF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398E3-E351-4B44-9F31-2E8AE256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129064"/>
            <a:ext cx="7277977" cy="1852073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DE359E-363C-4869-9DA7-FC9403AE2441}"/>
              </a:ext>
            </a:extLst>
          </p:cNvPr>
          <p:cNvCxnSpPr>
            <a:cxnSpLocks/>
          </p:cNvCxnSpPr>
          <p:nvPr/>
        </p:nvCxnSpPr>
        <p:spPr>
          <a:xfrm>
            <a:off x="2286000" y="672789"/>
            <a:ext cx="0" cy="1456276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4AE567-C206-4657-BEB2-0AA790C7B2EC}"/>
              </a:ext>
            </a:extLst>
          </p:cNvPr>
          <p:cNvSpPr/>
          <p:nvPr/>
        </p:nvSpPr>
        <p:spPr>
          <a:xfrm>
            <a:off x="152401" y="2134641"/>
            <a:ext cx="533400" cy="214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47A24-CF51-4FD9-86C8-2CAF47340157}"/>
              </a:ext>
            </a:extLst>
          </p:cNvPr>
          <p:cNvSpPr txBox="1"/>
          <p:nvPr/>
        </p:nvSpPr>
        <p:spPr>
          <a:xfrm>
            <a:off x="2314018" y="444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18314-7E80-4802-958B-37C53FC2B3E0}"/>
              </a:ext>
            </a:extLst>
          </p:cNvPr>
          <p:cNvSpPr txBox="1"/>
          <p:nvPr/>
        </p:nvSpPr>
        <p:spPr>
          <a:xfrm>
            <a:off x="157373" y="23003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FA208-5403-405B-BA7E-97646574F43C}"/>
              </a:ext>
            </a:extLst>
          </p:cNvPr>
          <p:cNvSpPr txBox="1"/>
          <p:nvPr/>
        </p:nvSpPr>
        <p:spPr>
          <a:xfrm>
            <a:off x="6253001" y="2357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9228DC-2CA9-400D-BCAF-5F23CE4E110B}"/>
              </a:ext>
            </a:extLst>
          </p:cNvPr>
          <p:cNvCxnSpPr>
            <a:cxnSpLocks/>
          </p:cNvCxnSpPr>
          <p:nvPr/>
        </p:nvCxnSpPr>
        <p:spPr>
          <a:xfrm>
            <a:off x="685801" y="2349189"/>
            <a:ext cx="4952999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AE3EF1-5261-4FE7-8975-6148B0596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52399"/>
            <a:ext cx="3312280" cy="657904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C207FE2-926C-4B48-AC9B-68DCB50E3AF1}"/>
              </a:ext>
            </a:extLst>
          </p:cNvPr>
          <p:cNvSpPr/>
          <p:nvPr/>
        </p:nvSpPr>
        <p:spPr>
          <a:xfrm>
            <a:off x="5715000" y="457200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20F4BA-D7BA-4B84-B3A3-92A6AA61E1AB}"/>
              </a:ext>
            </a:extLst>
          </p:cNvPr>
          <p:cNvSpPr/>
          <p:nvPr/>
        </p:nvSpPr>
        <p:spPr>
          <a:xfrm>
            <a:off x="5715000" y="1207532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4E354F-C39B-441D-8ED0-44D9752EBFAE}"/>
              </a:ext>
            </a:extLst>
          </p:cNvPr>
          <p:cNvSpPr/>
          <p:nvPr/>
        </p:nvSpPr>
        <p:spPr>
          <a:xfrm>
            <a:off x="5694615" y="1925144"/>
            <a:ext cx="30479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EC3CEE-21DF-43E5-8EF2-1C5D7F4A10E3}"/>
              </a:ext>
            </a:extLst>
          </p:cNvPr>
          <p:cNvSpPr/>
          <p:nvPr/>
        </p:nvSpPr>
        <p:spPr>
          <a:xfrm>
            <a:off x="5726229" y="2665851"/>
            <a:ext cx="44597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2A8154-9A73-4B47-81D3-3A18C0D2A59A}"/>
              </a:ext>
            </a:extLst>
          </p:cNvPr>
          <p:cNvSpPr/>
          <p:nvPr/>
        </p:nvSpPr>
        <p:spPr>
          <a:xfrm>
            <a:off x="5676901" y="3405371"/>
            <a:ext cx="5761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61DB01-1DF9-491C-A7E8-FCA13ABEA3BE}"/>
              </a:ext>
            </a:extLst>
          </p:cNvPr>
          <p:cNvSpPr/>
          <p:nvPr/>
        </p:nvSpPr>
        <p:spPr>
          <a:xfrm>
            <a:off x="6407052" y="4148044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63582A-415C-4117-9010-274370CBB8A2}"/>
              </a:ext>
            </a:extLst>
          </p:cNvPr>
          <p:cNvSpPr/>
          <p:nvPr/>
        </p:nvSpPr>
        <p:spPr>
          <a:xfrm>
            <a:off x="5715000" y="4874157"/>
            <a:ext cx="838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6C6BC6-EBED-455E-9E52-FC806881624A}"/>
              </a:ext>
            </a:extLst>
          </p:cNvPr>
          <p:cNvSpPr/>
          <p:nvPr/>
        </p:nvSpPr>
        <p:spPr>
          <a:xfrm>
            <a:off x="5700870" y="6312920"/>
            <a:ext cx="77613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424D1D-9729-49D2-B7D4-5CB22D084AF5}"/>
              </a:ext>
            </a:extLst>
          </p:cNvPr>
          <p:cNvSpPr/>
          <p:nvPr/>
        </p:nvSpPr>
        <p:spPr>
          <a:xfrm>
            <a:off x="5698482" y="5582840"/>
            <a:ext cx="62141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0570F7-C532-4C08-B791-203F4757DF36}"/>
              </a:ext>
            </a:extLst>
          </p:cNvPr>
          <p:cNvSpPr/>
          <p:nvPr/>
        </p:nvSpPr>
        <p:spPr>
          <a:xfrm>
            <a:off x="3505200" y="4191000"/>
            <a:ext cx="228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9FD1C54-9411-427B-B637-4D6A0441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0" y="4712144"/>
            <a:ext cx="8097071" cy="194542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82233-0DA4-49D7-A7BB-784E52F2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3" y="1981200"/>
            <a:ext cx="8153400" cy="198917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B8E002-0674-447A-A348-74CCC2ED8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3133" y="152400"/>
            <a:ext cx="2362200" cy="165608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1261A-9B2A-4D7E-963D-E2C04497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4A0C-102B-4ED7-BC3D-0AEA72CD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BB2DF8-F751-4CB2-BB80-5701E07781C8}"/>
              </a:ext>
            </a:extLst>
          </p:cNvPr>
          <p:cNvCxnSpPr>
            <a:cxnSpLocks/>
          </p:cNvCxnSpPr>
          <p:nvPr/>
        </p:nvCxnSpPr>
        <p:spPr>
          <a:xfrm>
            <a:off x="2438399" y="1219200"/>
            <a:ext cx="0" cy="770476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5426B5-471D-4FB5-A9EE-9B3B1815012F}"/>
              </a:ext>
            </a:extLst>
          </p:cNvPr>
          <p:cNvSpPr/>
          <p:nvPr/>
        </p:nvSpPr>
        <p:spPr>
          <a:xfrm>
            <a:off x="304800" y="1995252"/>
            <a:ext cx="533400" cy="214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E16C2-FFD3-43FF-A2C9-106F90B27BD5}"/>
              </a:ext>
            </a:extLst>
          </p:cNvPr>
          <p:cNvSpPr txBox="1"/>
          <p:nvPr/>
        </p:nvSpPr>
        <p:spPr>
          <a:xfrm>
            <a:off x="2466417" y="30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C4EC8C-6517-462B-8818-0384AAA097E2}"/>
              </a:ext>
            </a:extLst>
          </p:cNvPr>
          <p:cNvCxnSpPr>
            <a:cxnSpLocks/>
          </p:cNvCxnSpPr>
          <p:nvPr/>
        </p:nvCxnSpPr>
        <p:spPr>
          <a:xfrm>
            <a:off x="838200" y="2209800"/>
            <a:ext cx="54102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ECFD021-972C-462A-9CC1-0D176386F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5980"/>
            <a:ext cx="2630741" cy="663401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EBF5FFAB-45A5-41AE-B9B6-E38B24D20B6C}"/>
              </a:ext>
            </a:extLst>
          </p:cNvPr>
          <p:cNvSpPr/>
          <p:nvPr/>
        </p:nvSpPr>
        <p:spPr>
          <a:xfrm>
            <a:off x="3406326" y="4293633"/>
            <a:ext cx="228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9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38A5-3554-4650-B830-A6FB0A8A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BE35-16A0-47C0-A215-CE08BDDE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Completed Steps :</a:t>
            </a:r>
          </a:p>
          <a:p>
            <a:pPr lvl="1"/>
            <a:r>
              <a:rPr lang="en-US" dirty="0"/>
              <a:t>Created a virtual Network (</a:t>
            </a:r>
            <a:r>
              <a:rPr lang="en-US" dirty="0">
                <a:solidFill>
                  <a:srgbClr val="C00000"/>
                </a:solidFill>
              </a:rPr>
              <a:t>MyVnet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Created a subnet within MyVnet (</a:t>
            </a:r>
            <a:r>
              <a:rPr lang="en-US" dirty="0">
                <a:solidFill>
                  <a:srgbClr val="C00000"/>
                </a:solidFill>
              </a:rPr>
              <a:t>backendSubnet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Created and configured an NSG (</a:t>
            </a:r>
            <a:r>
              <a:rPr lang="en-US" dirty="0">
                <a:solidFill>
                  <a:srgbClr val="C00000"/>
                </a:solidFill>
              </a:rPr>
              <a:t>NSG-2</a:t>
            </a:r>
            <a:r>
              <a:rPr lang="en-US" dirty="0"/>
              <a:t>) </a:t>
            </a:r>
          </a:p>
          <a:p>
            <a:pPr>
              <a:spcBef>
                <a:spcPts val="2400"/>
              </a:spcBef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Create a second subnet (</a:t>
            </a:r>
            <a:r>
              <a:rPr lang="en-US" dirty="0">
                <a:solidFill>
                  <a:srgbClr val="C00000"/>
                </a:solidFill>
              </a:rPr>
              <a:t>frontendSubnet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an NSG for this subnet (</a:t>
            </a:r>
            <a:r>
              <a:rPr lang="en-US" dirty="0">
                <a:solidFill>
                  <a:srgbClr val="C00000"/>
                </a:solidFill>
              </a:rPr>
              <a:t>NSG-1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Configure subnet for restricted access, as discussed earlier: allow </a:t>
            </a:r>
            <a:r>
              <a:rPr lang="en-US" dirty="0">
                <a:solidFill>
                  <a:srgbClr val="C00000"/>
                </a:solidFill>
              </a:rPr>
              <a:t>RDP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HTTP</a:t>
            </a:r>
            <a:r>
              <a:rPr lang="en-US" dirty="0"/>
              <a:t> traffic.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09AE-312F-4A3A-85E2-3D0E99D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641C-13FF-4A77-BEE0-257DDE40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67FC-DBC8-49BA-9B82-1AA38A43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CF09-AA2B-46AA-BC65-C88FAD98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3668"/>
          </a:xfrm>
        </p:spPr>
        <p:txBody>
          <a:bodyPr>
            <a:noAutofit/>
          </a:bodyPr>
          <a:lstStyle/>
          <a:p>
            <a:r>
              <a:rPr lang="en-US" sz="3200" dirty="0"/>
              <a:t>Creating the Second Subnet: </a:t>
            </a:r>
            <a:r>
              <a:rPr lang="en-US" sz="3200" dirty="0">
                <a:solidFill>
                  <a:srgbClr val="C00000"/>
                </a:solidFill>
              </a:rPr>
              <a:t>frontendSubnet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7183-9457-4AAA-BAC1-5E8D7D5D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106109"/>
          </a:xfrm>
        </p:spPr>
        <p:txBody>
          <a:bodyPr/>
          <a:lstStyle/>
          <a:p>
            <a:r>
              <a:rPr lang="en-US" sz="2400" dirty="0"/>
              <a:t>Navigate</a:t>
            </a:r>
            <a:r>
              <a:rPr lang="en-US" dirty="0"/>
              <a:t>:                           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E5DB2-F08C-48ED-8CE1-BD9448D7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913B-7A10-432A-AA26-8A66FC81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FB9EA-4ED6-462D-B1A9-97FE27AF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B4BE3-9AEB-4526-B54A-3EEEDC60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83164"/>
            <a:ext cx="2085975" cy="384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6CE2F-0BA5-4ADC-A59F-A3F40522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083163"/>
            <a:ext cx="1707817" cy="3842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462BE-508B-4147-BB2A-C44B2DD1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38" y="1607262"/>
            <a:ext cx="6560262" cy="148944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1DE0FC-FE3C-439A-A2E7-4223664C3EF4}"/>
              </a:ext>
            </a:extLst>
          </p:cNvPr>
          <p:cNvSpPr/>
          <p:nvPr/>
        </p:nvSpPr>
        <p:spPr>
          <a:xfrm>
            <a:off x="1212138" y="1600200"/>
            <a:ext cx="769062" cy="311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485BC-400D-4F77-9545-66E4CBC96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69" y="3256253"/>
            <a:ext cx="2327631" cy="347951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97411-FA86-4790-829D-C98ECB039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088" y="4343400"/>
            <a:ext cx="6000026" cy="1014795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356A79-E6E5-437E-AFB0-AE78AAD6BDB9}"/>
              </a:ext>
            </a:extLst>
          </p:cNvPr>
          <p:cNvCxnSpPr>
            <a:cxnSpLocks/>
          </p:cNvCxnSpPr>
          <p:nvPr/>
        </p:nvCxnSpPr>
        <p:spPr>
          <a:xfrm>
            <a:off x="457200" y="1752600"/>
            <a:ext cx="0" cy="1503653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08ABE5-A8DE-4EC7-817B-30768C6B0C8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57200" y="1752600"/>
            <a:ext cx="754938" cy="3531"/>
          </a:xfrm>
          <a:prstGeom prst="straightConnector1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22FAC9-3B0D-4882-914A-38792939D961}"/>
              </a:ext>
            </a:extLst>
          </p:cNvPr>
          <p:cNvCxnSpPr>
            <a:cxnSpLocks/>
          </p:cNvCxnSpPr>
          <p:nvPr/>
        </p:nvCxnSpPr>
        <p:spPr>
          <a:xfrm flipV="1">
            <a:off x="4267200" y="5358196"/>
            <a:ext cx="0" cy="10426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7DDEF2-3B49-4B1E-B650-C855E219703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6404579"/>
            <a:ext cx="1676400" cy="1"/>
          </a:xfrm>
          <a:prstGeom prst="straightConnector1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E52F4F1-44B9-467D-9904-6E67B715F110}"/>
              </a:ext>
            </a:extLst>
          </p:cNvPr>
          <p:cNvSpPr/>
          <p:nvPr/>
        </p:nvSpPr>
        <p:spPr>
          <a:xfrm>
            <a:off x="2743200" y="4968971"/>
            <a:ext cx="6000026" cy="41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82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17C2-BBEF-4E5D-BE2A-D3EEB1B5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/>
              <a:t>Creating the NSG (</a:t>
            </a:r>
            <a:r>
              <a:rPr lang="en-US" sz="3200" dirty="0">
                <a:solidFill>
                  <a:srgbClr val="C00000"/>
                </a:solidFill>
              </a:rPr>
              <a:t>NSG-1</a:t>
            </a:r>
            <a:r>
              <a:rPr lang="en-US" sz="3200" dirty="0"/>
              <a:t>) for frontendSubnet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602D21-98B6-4C06-A30B-313031E73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6044658" cy="502585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7C5F-7858-46DD-A780-25B3E34D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21F3-C521-4563-AD4B-42AF208E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FD2EC-2C00-4E87-9BD8-63DE7D19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00CD7-B429-4E05-9BF0-396FF790E82E}"/>
              </a:ext>
            </a:extLst>
          </p:cNvPr>
          <p:cNvSpPr/>
          <p:nvPr/>
        </p:nvSpPr>
        <p:spPr>
          <a:xfrm>
            <a:off x="6400800" y="3429000"/>
            <a:ext cx="266699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Next Step:</a:t>
            </a: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B0F0"/>
                </a:solidFill>
              </a:rPr>
              <a:t>Create rules for NSG-1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rgbClr val="00B0F0"/>
                </a:solidFill>
              </a:rPr>
              <a:t>Associate NSG-1 with frontendSubnet </a:t>
            </a:r>
          </a:p>
        </p:txBody>
      </p:sp>
    </p:spTree>
    <p:extLst>
      <p:ext uri="{BB962C8B-B14F-4D97-AF65-F5344CB8AC3E}">
        <p14:creationId xmlns:p14="http://schemas.microsoft.com/office/powerpoint/2010/main" val="190511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D913D2-9697-4149-BC08-9F79A1665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6606868" cy="3677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29B58-049B-42ED-BFBB-EBDA0703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A8BA-BA01-43E8-8839-49B0FCD0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0D83A-CD0F-48B0-8827-F26E3CC4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8B68E-7DC4-4467-8BBF-A802818C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7" y="2667001"/>
            <a:ext cx="7717893" cy="411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EBFB8-1816-4136-A9C9-9A24E762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81000"/>
            <a:ext cx="147536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D2456-D2C9-4F8A-8563-9C48E676AABA}"/>
              </a:ext>
            </a:extLst>
          </p:cNvPr>
          <p:cNvSpPr txBox="1"/>
          <p:nvPr/>
        </p:nvSpPr>
        <p:spPr>
          <a:xfrm>
            <a:off x="7239000" y="268329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Logged in user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7CFCB-9272-41E6-8F96-0F8002AB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33400"/>
            <a:ext cx="304800" cy="83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24BD8-76EC-472E-AED3-ED04D705EC16}"/>
              </a:ext>
            </a:extLst>
          </p:cNvPr>
          <p:cNvSpPr txBox="1"/>
          <p:nvPr/>
        </p:nvSpPr>
        <p:spPr>
          <a:xfrm>
            <a:off x="349601" y="862166"/>
            <a:ext cx="16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Server Explorer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78CD4F-C63F-4A58-9612-E2C648A07AA0}"/>
              </a:ext>
            </a:extLst>
          </p:cNvPr>
          <p:cNvCxnSpPr>
            <a:cxnSpLocks/>
            <a:stCxn id="12" idx="1"/>
          </p:cNvCxnSpPr>
          <p:nvPr/>
        </p:nvCxnSpPr>
        <p:spPr>
          <a:xfrm>
            <a:off x="349601" y="1046832"/>
            <a:ext cx="2622199" cy="16201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84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DAAD7C-1195-4D88-88FA-9067FEDC7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9299"/>
            <a:ext cx="7620000" cy="192467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7F1F-868D-47CE-B9A3-7F78A4CD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D008-0A8B-4009-AB0E-780100B9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005A-5723-4BB1-ADD0-077853B6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253EB-26DE-4B61-9BED-B57D6727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7400"/>
            <a:ext cx="2078339" cy="469959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B005E7-28A1-4AB4-97A9-8A828CE7C954}"/>
              </a:ext>
            </a:extLst>
          </p:cNvPr>
          <p:cNvSpPr/>
          <p:nvPr/>
        </p:nvSpPr>
        <p:spPr>
          <a:xfrm>
            <a:off x="2383139" y="533400"/>
            <a:ext cx="533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5014B-92DD-490D-BDC0-18E73255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504" y="3733800"/>
            <a:ext cx="5791200" cy="7566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997720-3109-403A-B372-7A29AB6E4C3B}"/>
              </a:ext>
            </a:extLst>
          </p:cNvPr>
          <p:cNvSpPr/>
          <p:nvPr/>
        </p:nvSpPr>
        <p:spPr>
          <a:xfrm>
            <a:off x="2916538" y="3997810"/>
            <a:ext cx="577026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4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72D385-A33D-417D-A37E-4AE4917B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163542"/>
            <a:ext cx="6095324" cy="96519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AE52-1C04-4A14-8372-4270F81EA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8816"/>
            <a:ext cx="8610600" cy="81038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create an inbound rule (rdp-rule) allowing access via TCP to port 3389 to any VM from any source, with priority of 300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D40F-138A-43C0-BA9F-DA3C7367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9D0D-925C-47F3-AC87-4921CEF1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CB85-29CF-41FC-99D5-098B5411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A96C0-276F-4900-BC70-0ABEFC5B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7" y="1074516"/>
            <a:ext cx="2438266" cy="559041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624759-4110-4B8A-AE4B-2F3E19EF5771}"/>
              </a:ext>
            </a:extLst>
          </p:cNvPr>
          <p:cNvSpPr/>
          <p:nvPr/>
        </p:nvSpPr>
        <p:spPr>
          <a:xfrm>
            <a:off x="2894857" y="3893832"/>
            <a:ext cx="6096067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4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EF2-12B0-4606-923C-C75CD83F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Associate the NSG (</a:t>
            </a:r>
            <a:r>
              <a:rPr lang="en-US" sz="3200" dirty="0">
                <a:solidFill>
                  <a:srgbClr val="C00000"/>
                </a:solidFill>
              </a:rPr>
              <a:t>NSG-1</a:t>
            </a:r>
            <a:r>
              <a:rPr lang="en-US" sz="3200" dirty="0"/>
              <a:t>) with </a:t>
            </a:r>
            <a:r>
              <a:rPr lang="en-US" sz="3200" dirty="0">
                <a:solidFill>
                  <a:srgbClr val="C00000"/>
                </a:solidFill>
              </a:rPr>
              <a:t>frontendSubnet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8BBA-0B2C-45C8-A96E-9C5E3184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Navigate:                          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A9321-70C8-4E5F-B250-99C47919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03DD8-E1EA-49DE-8471-C698A1E8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579E9-67E4-495A-8C6B-88E70825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ACD94-5296-4F7D-9B60-D04D20F0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52600"/>
            <a:ext cx="2209800" cy="391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2205C-5EFF-4071-8AFB-B95EA107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52600"/>
            <a:ext cx="1409494" cy="39152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A4618-BD07-4F3F-A319-49771F97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40" y="2514600"/>
            <a:ext cx="8077200" cy="126141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24AAE3-2315-4BDA-8EBF-5A01E90A09B0}"/>
              </a:ext>
            </a:extLst>
          </p:cNvPr>
          <p:cNvSpPr/>
          <p:nvPr/>
        </p:nvSpPr>
        <p:spPr>
          <a:xfrm>
            <a:off x="609289" y="3429000"/>
            <a:ext cx="609606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340982-D93D-4678-AE44-D42808735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194" y="3848313"/>
            <a:ext cx="1982315" cy="287619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EC8FF5-434E-4F66-8B7C-017915057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855" y="3990404"/>
            <a:ext cx="2686050" cy="2170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6433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15FD-EB20-4056-BF19-3BA4C75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2E6F13-6D20-4627-AEE3-9D40B436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057400"/>
            <a:ext cx="8229600" cy="225961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DF12-E7DB-4968-A577-CCADFD07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B147B-1C5A-41B9-A1D6-72E1AA1A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DC9D-8979-4503-8665-45CF33F6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0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6959-8948-4521-A670-8DBA728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Web Server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3304A3-4417-408C-B17E-BA73B05CD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865534"/>
            <a:ext cx="2919730" cy="551656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9AAE5-3953-40CB-B4EF-58BD78E9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6E68-E0D7-486C-890D-FCB872AB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6CB5-60F8-4246-B00C-C87EA959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4817C-2304-494E-A370-3E42A17F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752600"/>
            <a:ext cx="2432700" cy="38862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57326-4A26-4FED-979A-EC7C8204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295400"/>
            <a:ext cx="266113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B2C7-F067-4B9C-A05C-1626494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Service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FCB3-95EE-4179-8D9C-8907088CC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Service endpoints can be configured on each subnet in a virtual network. </a:t>
            </a:r>
          </a:p>
          <a:p>
            <a:r>
              <a:rPr lang="en-US" sz="2400" dirty="0"/>
              <a:t>For a subnet, you can only configure one service endpoint to a service.</a:t>
            </a:r>
          </a:p>
          <a:p>
            <a:r>
              <a:rPr lang="en-US" sz="2400" dirty="0"/>
              <a:t>Endpoints work with any type of compute instances running within that subnet.</a:t>
            </a:r>
          </a:p>
          <a:p>
            <a:r>
              <a:rPr lang="en-US" sz="2400" dirty="0"/>
              <a:t>You can configure multiple service endpoints for all supported Azure services (Azure Storage, or Azure </a:t>
            </a:r>
            <a:r>
              <a:rPr lang="en-US" sz="2400" dirty="0" err="1"/>
              <a:t>Sql</a:t>
            </a:r>
            <a:r>
              <a:rPr lang="en-US" sz="2400" dirty="0"/>
              <a:t> Database, for example) on a subnet.</a:t>
            </a:r>
          </a:p>
          <a:p>
            <a:r>
              <a:rPr lang="en-US" sz="2400" dirty="0"/>
              <a:t>Virtual networks must be in the same region as the Azure service resource.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1E9C-97CE-4D5A-9DC9-608DE8D4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8117-D425-4D92-822D-1BD07123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4DD00-D079-4AAB-9933-766E5F9A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39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C105-7EEA-4981-A456-F9EB7DDA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Service Endpoints for existing subnets in a Virtual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A9EF-7691-42B8-9A9C-FAF6968F1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297363"/>
          </a:xfrm>
        </p:spPr>
        <p:txBody>
          <a:bodyPr>
            <a:normAutofit/>
          </a:bodyPr>
          <a:lstStyle/>
          <a:p>
            <a:r>
              <a:rPr lang="en-US" sz="2400" dirty="0"/>
              <a:t>In resources, navigate and select an existing Virtual Network</a:t>
            </a:r>
          </a:p>
          <a:p>
            <a:r>
              <a:rPr lang="en-US" sz="2400" dirty="0"/>
              <a:t>Click on “Service endpoints”</a:t>
            </a:r>
          </a:p>
          <a:p>
            <a:r>
              <a:rPr lang="en-US" sz="2400" dirty="0"/>
              <a:t>Click “Add”</a:t>
            </a:r>
          </a:p>
          <a:p>
            <a:r>
              <a:rPr lang="en-US" sz="2400" dirty="0"/>
              <a:t>Select “Service”</a:t>
            </a:r>
          </a:p>
          <a:p>
            <a:r>
              <a:rPr lang="en-US" sz="2400" dirty="0"/>
              <a:t>Select the subnet where you want to apply the endpoint</a:t>
            </a:r>
          </a:p>
          <a:p>
            <a:r>
              <a:rPr lang="en-US" sz="2400" dirty="0"/>
              <a:t>Click “Add”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34489-D87B-4C97-9D10-6D4C83A2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D68D-759C-4864-B9B2-F4F7B290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92964-992E-4EBD-A743-5935C798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93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6B0C59-5B35-4571-9376-B42D172E6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514600"/>
            <a:ext cx="2053016" cy="22399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E8C1D-4E48-4350-8FA2-C19D70FD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8F9D1-0CD9-4A35-BE34-56CAAC51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55483-B47B-4213-9D2D-D546AF86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ED3CD-28EE-4779-8CCB-34B9F285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9200"/>
            <a:ext cx="6184552" cy="464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322A48-F3F7-4A9D-AA88-513D45EB0480}"/>
              </a:ext>
            </a:extLst>
          </p:cNvPr>
          <p:cNvSpPr/>
          <p:nvPr/>
        </p:nvSpPr>
        <p:spPr>
          <a:xfrm>
            <a:off x="381000" y="3886200"/>
            <a:ext cx="1828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D2547-793B-4465-9FF7-74D68C6F50D0}"/>
              </a:ext>
            </a:extLst>
          </p:cNvPr>
          <p:cNvSpPr/>
          <p:nvPr/>
        </p:nvSpPr>
        <p:spPr>
          <a:xfrm>
            <a:off x="3276600" y="5410200"/>
            <a:ext cx="1828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3D926-1D12-48F7-B44F-1EE64008FE67}"/>
              </a:ext>
            </a:extLst>
          </p:cNvPr>
          <p:cNvSpPr txBox="1"/>
          <p:nvPr/>
        </p:nvSpPr>
        <p:spPr>
          <a:xfrm>
            <a:off x="5181600" y="545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C5DED-D2AA-4ED3-819B-ED8EAB084B7F}"/>
              </a:ext>
            </a:extLst>
          </p:cNvPr>
          <p:cNvSpPr txBox="1"/>
          <p:nvPr/>
        </p:nvSpPr>
        <p:spPr>
          <a:xfrm>
            <a:off x="21940" y="3886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033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E31F29-DD9F-4F0E-AE56-58C30F171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8437"/>
            <a:ext cx="2048992" cy="4525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3A60-FA26-43DE-B941-64E67F6E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087DF-CAB0-4FF4-B366-26730EB9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E8C13-11E0-4439-9DC0-BAD30309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366D7-9A81-4FAA-A6C0-F9906FB8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32910"/>
            <a:ext cx="6020221" cy="1583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97C199-F539-4A15-A7FB-BC0149C9F61E}"/>
              </a:ext>
            </a:extLst>
          </p:cNvPr>
          <p:cNvSpPr/>
          <p:nvPr/>
        </p:nvSpPr>
        <p:spPr>
          <a:xfrm>
            <a:off x="524992" y="4237037"/>
            <a:ext cx="1828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20449-ECE5-479A-9AD2-DA4B2CF900F0}"/>
              </a:ext>
            </a:extLst>
          </p:cNvPr>
          <p:cNvSpPr/>
          <p:nvPr/>
        </p:nvSpPr>
        <p:spPr>
          <a:xfrm>
            <a:off x="2667000" y="337066"/>
            <a:ext cx="83265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C9A3D-4021-487D-BBD8-837A81B114DC}"/>
              </a:ext>
            </a:extLst>
          </p:cNvPr>
          <p:cNvSpPr txBox="1"/>
          <p:nvPr/>
        </p:nvSpPr>
        <p:spPr>
          <a:xfrm>
            <a:off x="223306" y="4237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E31ED-12C2-414F-8E07-A4A4CE84980D}"/>
              </a:ext>
            </a:extLst>
          </p:cNvPr>
          <p:cNvSpPr txBox="1"/>
          <p:nvPr/>
        </p:nvSpPr>
        <p:spPr>
          <a:xfrm>
            <a:off x="3499658" y="30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D47E30-8ED9-4B47-94D2-68AC79C0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354766"/>
            <a:ext cx="4572000" cy="2369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825AE2-65DF-4194-AC6D-D2D820D4E971}"/>
              </a:ext>
            </a:extLst>
          </p:cNvPr>
          <p:cNvSpPr txBox="1"/>
          <p:nvPr/>
        </p:nvSpPr>
        <p:spPr>
          <a:xfrm>
            <a:off x="2625039" y="25494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8C6B28-7108-4838-9BE3-ABAAA658F5EC}"/>
              </a:ext>
            </a:extLst>
          </p:cNvPr>
          <p:cNvSpPr/>
          <p:nvPr/>
        </p:nvSpPr>
        <p:spPr>
          <a:xfrm>
            <a:off x="2916036" y="2643123"/>
            <a:ext cx="885308" cy="18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232AC6-E1AD-465A-BDD3-886E56BFDE2B}"/>
              </a:ext>
            </a:extLst>
          </p:cNvPr>
          <p:cNvSpPr/>
          <p:nvPr/>
        </p:nvSpPr>
        <p:spPr>
          <a:xfrm>
            <a:off x="2942704" y="3267861"/>
            <a:ext cx="111390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9BA75-72F7-49AE-82C2-704970877622}"/>
              </a:ext>
            </a:extLst>
          </p:cNvPr>
          <p:cNvSpPr/>
          <p:nvPr/>
        </p:nvSpPr>
        <p:spPr>
          <a:xfrm>
            <a:off x="2916036" y="4422821"/>
            <a:ext cx="1342508" cy="190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D76B66E-65B8-4E1E-9900-DBE3C245C903}"/>
              </a:ext>
            </a:extLst>
          </p:cNvPr>
          <p:cNvSpPr/>
          <p:nvPr/>
        </p:nvSpPr>
        <p:spPr>
          <a:xfrm>
            <a:off x="3122643" y="1949922"/>
            <a:ext cx="304800" cy="35832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F810ED-1EAD-4BF5-8E96-AEDD138E5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732" y="4918833"/>
            <a:ext cx="4480135" cy="17887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FF48873B-8441-40CC-9AC2-49E6C8C0AD7B}"/>
              </a:ext>
            </a:extLst>
          </p:cNvPr>
          <p:cNvSpPr/>
          <p:nvPr/>
        </p:nvSpPr>
        <p:spPr>
          <a:xfrm rot="5400000">
            <a:off x="3222466" y="4809395"/>
            <a:ext cx="533400" cy="49751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6A0CAC-96E9-485B-A0A8-E31280B60542}"/>
              </a:ext>
            </a:extLst>
          </p:cNvPr>
          <p:cNvSpPr/>
          <p:nvPr/>
        </p:nvSpPr>
        <p:spPr>
          <a:xfrm>
            <a:off x="3810000" y="5999790"/>
            <a:ext cx="4419600" cy="681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87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297A-A71F-4AC5-9FDE-45D408C5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9200"/>
            <a:ext cx="5105400" cy="27463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You can also delete a service endpoint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4AEFA5-F2C3-4DC1-B1C9-498CCA3F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356" y="1752600"/>
            <a:ext cx="8229600" cy="25665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A9AA9-E766-4E37-A408-C6335717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F753B-FC3E-45C3-A6E1-D98B776F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086D2-6750-46FF-9F5B-897420B4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537D17-DC29-4BB7-BE08-7ACF25D1017E}"/>
              </a:ext>
            </a:extLst>
          </p:cNvPr>
          <p:cNvSpPr/>
          <p:nvPr/>
        </p:nvSpPr>
        <p:spPr>
          <a:xfrm>
            <a:off x="8077200" y="3505200"/>
            <a:ext cx="60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3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Accessing DB in VS-2017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81000" y="838200"/>
            <a:ext cx="8153400" cy="5334000"/>
            <a:chOff x="228600" y="1066800"/>
            <a:chExt cx="7781544" cy="47244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447800"/>
              <a:ext cx="4415832" cy="403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228600" y="1295400"/>
              <a:ext cx="609600" cy="1524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" y="3688080"/>
              <a:ext cx="2514600" cy="762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90600" y="2133600"/>
              <a:ext cx="38862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>
              <a:off x="533400" y="1295400"/>
              <a:ext cx="5181600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lg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019800" y="1066800"/>
              <a:ext cx="1981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 not present, select from “View”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19800" y="2286000"/>
              <a:ext cx="1981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sure you are Logged in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648200" y="2514600"/>
              <a:ext cx="1066800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lg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028944" y="3505200"/>
              <a:ext cx="1981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created Databases</a:t>
              </a:r>
            </a:p>
          </p:txBody>
        </p:sp>
        <p:cxnSp>
          <p:nvCxnSpPr>
            <p:cNvPr id="22" name="Straight Arrow Connector 21"/>
            <p:cNvCxnSpPr>
              <a:stCxn id="8" idx="6"/>
            </p:cNvCxnSpPr>
            <p:nvPr/>
          </p:nvCxnSpPr>
          <p:spPr>
            <a:xfrm flipV="1">
              <a:off x="3352800" y="4038600"/>
              <a:ext cx="2346960" cy="30480"/>
            </a:xfrm>
            <a:prstGeom prst="straightConnector1">
              <a:avLst/>
            </a:prstGeom>
            <a:ln>
              <a:solidFill>
                <a:srgbClr val="C00000"/>
              </a:solidFill>
              <a:prstDash val="lg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028944" y="4724400"/>
              <a:ext cx="19812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Right click and select “Open in SQL Server Object Explorer”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648200" y="4876800"/>
              <a:ext cx="1066800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lg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648200" y="4053840"/>
              <a:ext cx="0" cy="822960"/>
            </a:xfrm>
            <a:prstGeom prst="line">
              <a:avLst/>
            </a:prstGeom>
            <a:ln>
              <a:solidFill>
                <a:srgbClr val="C00000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301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80BB67-3AF4-407F-BC03-52FA73204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381000"/>
            <a:ext cx="5715000" cy="59246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086B7-3318-4271-9031-0FAF1C27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4CDC-2A09-4309-AB83-F6CB2087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B89C-5D22-490E-88E7-B4E19664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23E24-BE4B-4318-B203-B74500EAED61}"/>
              </a:ext>
            </a:extLst>
          </p:cNvPr>
          <p:cNvSpPr/>
          <p:nvPr/>
        </p:nvSpPr>
        <p:spPr>
          <a:xfrm>
            <a:off x="1974272" y="4572000"/>
            <a:ext cx="5645727" cy="1733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3488-F1B2-43C2-8DBF-1B6DDEAC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 Virtual Network Rule in the Azure 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E9EE-8A09-4C30-98CA-4D4039C8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/>
              <a:t>The rule tells your SQL Database to accept communication from a particular subnet that has been tagged as being a Virtual Network service endpoint:</a:t>
            </a:r>
          </a:p>
          <a:p>
            <a:r>
              <a:rPr lang="en-US" sz="2400" dirty="0"/>
              <a:t>Navigate to </a:t>
            </a:r>
            <a:r>
              <a:rPr lang="en-US" sz="2400" dirty="0">
                <a:solidFill>
                  <a:srgbClr val="C00000"/>
                </a:solidFill>
              </a:rPr>
              <a:t>SQL servers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Firewall / Virtual Networks</a:t>
            </a:r>
            <a:r>
              <a:rPr lang="en-US" sz="2400" dirty="0"/>
              <a:t>.</a:t>
            </a:r>
          </a:p>
          <a:p>
            <a:r>
              <a:rPr lang="en-US" sz="2400" dirty="0"/>
              <a:t>Set the Allow access to Azure services control to OFF.</a:t>
            </a:r>
          </a:p>
          <a:p>
            <a:r>
              <a:rPr lang="en-US" sz="2400" dirty="0"/>
              <a:t>Click the </a:t>
            </a:r>
            <a:r>
              <a:rPr lang="en-US" sz="2400" dirty="0">
                <a:solidFill>
                  <a:srgbClr val="C00000"/>
                </a:solidFill>
              </a:rPr>
              <a:t>+ Add existing control</a:t>
            </a:r>
            <a:r>
              <a:rPr lang="en-US" sz="2400" dirty="0"/>
              <a:t>, in the ”Virtual networks” section.</a:t>
            </a:r>
          </a:p>
          <a:p>
            <a:r>
              <a:rPr lang="en-US" sz="2400" dirty="0"/>
              <a:t>In the “Create/Update” pane, fill in the controls with the names of your Azure resources.</a:t>
            </a:r>
          </a:p>
          <a:p>
            <a:r>
              <a:rPr lang="en-US" sz="2400" dirty="0"/>
              <a:t>Verify that the resulting virtual network rule on the firewall pane was set up.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67BC9-2B34-4608-9A61-EE172F68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14F57-6532-4DD1-9EB7-C12EDA96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282A-C6DC-4900-9654-0145493D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5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8AEAD7-648E-43F3-92D3-FD47272D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46866"/>
            <a:ext cx="8229600" cy="1100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86462-81F4-4134-906C-4B4CEDF3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41F1-7EE0-4F99-8D49-E1565AAB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F011-6207-4DA5-99F1-07B00295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FD84D-EE9D-4955-AE9A-B6CFE4389A9A}"/>
              </a:ext>
            </a:extLst>
          </p:cNvPr>
          <p:cNvSpPr/>
          <p:nvPr/>
        </p:nvSpPr>
        <p:spPr>
          <a:xfrm>
            <a:off x="7010400" y="993560"/>
            <a:ext cx="1600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4DB37-3B94-443D-89AE-1A3A1228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6" y="2163002"/>
            <a:ext cx="4428183" cy="3478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682D0-35C1-4A9F-B94A-F9247BF82D1E}"/>
              </a:ext>
            </a:extLst>
          </p:cNvPr>
          <p:cNvSpPr/>
          <p:nvPr/>
        </p:nvSpPr>
        <p:spPr>
          <a:xfrm>
            <a:off x="162104" y="2328952"/>
            <a:ext cx="1219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3DCFA-00B6-4372-9858-888481E69E78}"/>
              </a:ext>
            </a:extLst>
          </p:cNvPr>
          <p:cNvSpPr/>
          <p:nvPr/>
        </p:nvSpPr>
        <p:spPr>
          <a:xfrm>
            <a:off x="1219200" y="4648200"/>
            <a:ext cx="1676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19657-DDA6-4F0F-A21C-3C86833E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42165"/>
            <a:ext cx="4003937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60D28-C231-4F67-B6D7-87E4E22CA7B8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370378" y="1374560"/>
            <a:ext cx="5440122" cy="7884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B31DB0-E6B6-4412-9FC2-7D88ED1B291F}"/>
              </a:ext>
            </a:extLst>
          </p:cNvPr>
          <p:cNvCxnSpPr/>
          <p:nvPr/>
        </p:nvCxnSpPr>
        <p:spPr>
          <a:xfrm>
            <a:off x="2895600" y="4724400"/>
            <a:ext cx="19812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9F8E3-31E7-4740-9B8A-5902EB6CB281}"/>
              </a:ext>
            </a:extLst>
          </p:cNvPr>
          <p:cNvSpPr/>
          <p:nvPr/>
        </p:nvSpPr>
        <p:spPr>
          <a:xfrm>
            <a:off x="4948844" y="4746768"/>
            <a:ext cx="1832956" cy="28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826CE8-C718-41F8-8AE3-937B6F648739}"/>
              </a:ext>
            </a:extLst>
          </p:cNvPr>
          <p:cNvSpPr/>
          <p:nvPr/>
        </p:nvSpPr>
        <p:spPr>
          <a:xfrm>
            <a:off x="4941916" y="4150212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2DABF-EE20-4EDD-A556-DDE831C07C37}"/>
              </a:ext>
            </a:extLst>
          </p:cNvPr>
          <p:cNvSpPr/>
          <p:nvPr/>
        </p:nvSpPr>
        <p:spPr>
          <a:xfrm>
            <a:off x="4953000" y="2895600"/>
            <a:ext cx="609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6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33E788-B6BA-427A-AACA-C8068E938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533400"/>
            <a:ext cx="5098826" cy="562629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B354-9882-4A1C-A668-455A93DA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6AA08-624B-4F95-A8F9-46DC7725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9E6E-EFC0-49C6-8AA4-70213944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AE20AA-CF1D-4106-B60F-978CC38E93B8}"/>
              </a:ext>
            </a:extLst>
          </p:cNvPr>
          <p:cNvSpPr/>
          <p:nvPr/>
        </p:nvSpPr>
        <p:spPr>
          <a:xfrm>
            <a:off x="1981200" y="5912353"/>
            <a:ext cx="4953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3D78A-6E2F-4335-853C-8AD97C49C3F7}"/>
              </a:ext>
            </a:extLst>
          </p:cNvPr>
          <p:cNvSpPr/>
          <p:nvPr/>
        </p:nvSpPr>
        <p:spPr>
          <a:xfrm>
            <a:off x="2667000" y="2514600"/>
            <a:ext cx="685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8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F7C7-BAC1-4294-8215-95E19906C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If you don’t see your DB server under “SQL Server”, Right-Click on “SQL Server” </a:t>
            </a:r>
            <a:r>
              <a:rPr lang="en-US" sz="2400" dirty="0">
                <a:sym typeface="Wingdings" panose="05000000000000000000" pitchFamily="2" charset="2"/>
              </a:rPr>
              <a:t> “Add SQL Server”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3C1C6A-EFAC-4697-968E-1956F3B4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27542"/>
            <a:ext cx="7369036" cy="5493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FA3C-4936-4FA2-86DB-9F3D031FE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DA3CD-5C4B-49D6-9289-6E493521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5D22D-4570-41DF-87DF-7662A0FB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7F1357-8A7B-4BE3-98C4-684CBAE65F55}"/>
              </a:ext>
            </a:extLst>
          </p:cNvPr>
          <p:cNvSpPr/>
          <p:nvPr/>
        </p:nvSpPr>
        <p:spPr>
          <a:xfrm>
            <a:off x="914400" y="2209800"/>
            <a:ext cx="1113869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9E1848-7603-4E01-A907-7EF4A6A7FB0B}"/>
              </a:ext>
            </a:extLst>
          </p:cNvPr>
          <p:cNvSpPr/>
          <p:nvPr/>
        </p:nvSpPr>
        <p:spPr>
          <a:xfrm>
            <a:off x="4269971" y="3420629"/>
            <a:ext cx="1190069" cy="228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182F4-BD47-4067-B555-9BBDD5F4A2E9}"/>
              </a:ext>
            </a:extLst>
          </p:cNvPr>
          <p:cNvSpPr/>
          <p:nvPr/>
        </p:nvSpPr>
        <p:spPr>
          <a:xfrm>
            <a:off x="4267200" y="4680001"/>
            <a:ext cx="2819400" cy="156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4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FD3B-5A8A-4B63-B3D6-C186CCE2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Table’s Data 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C33B9-857E-465F-9796-E144E157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373A9-A820-4EF6-962C-4B5C3367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4449C-EAC2-4FFA-A574-E1963174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DD7E54-405F-4132-82AD-DAD63EF0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05" y="2286000"/>
            <a:ext cx="8664390" cy="358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63BBE-B4DB-42DE-B75D-DDDA06138C4B}"/>
              </a:ext>
            </a:extLst>
          </p:cNvPr>
          <p:cNvSpPr txBox="1"/>
          <p:nvPr/>
        </p:nvSpPr>
        <p:spPr>
          <a:xfrm>
            <a:off x="3292784" y="1315135"/>
            <a:ext cx="5051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see data of a table,</a:t>
            </a:r>
          </a:p>
          <a:p>
            <a:r>
              <a:rPr lang="en-US" sz="2400" dirty="0"/>
              <a:t>Right-click and then select “View Data”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F7724C-7273-4E03-B092-CFC6B0A317B9}"/>
              </a:ext>
            </a:extLst>
          </p:cNvPr>
          <p:cNvCxnSpPr>
            <a:cxnSpLocks/>
          </p:cNvCxnSpPr>
          <p:nvPr/>
        </p:nvCxnSpPr>
        <p:spPr>
          <a:xfrm flipH="1">
            <a:off x="2438400" y="1961465"/>
            <a:ext cx="838200" cy="29153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940C44-F92C-4ED1-88C9-5AC049227D15}"/>
              </a:ext>
            </a:extLst>
          </p:cNvPr>
          <p:cNvSpPr txBox="1"/>
          <p:nvPr/>
        </p:nvSpPr>
        <p:spPr>
          <a:xfrm>
            <a:off x="5867400" y="4267200"/>
            <a:ext cx="217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in Table Persons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8AD5C4-AFB6-4146-85E8-7206F0AF6212}"/>
              </a:ext>
            </a:extLst>
          </p:cNvPr>
          <p:cNvCxnSpPr>
            <a:cxnSpLocks/>
          </p:cNvCxnSpPr>
          <p:nvPr/>
        </p:nvCxnSpPr>
        <p:spPr>
          <a:xfrm flipV="1">
            <a:off x="6096000" y="3505200"/>
            <a:ext cx="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4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4639-F923-4DE5-BEE2-21893552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Table’s Design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172931-587E-47B6-B168-C2D8A74DC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40" y="2667000"/>
            <a:ext cx="8755120" cy="304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2C0FE-8C33-40EB-964C-78183630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9737-D49D-4B26-A827-987A9436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22A49-37A6-4736-B965-C4206EBB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18A53-EE21-4B3E-8577-F2A91FA89B5A}"/>
              </a:ext>
            </a:extLst>
          </p:cNvPr>
          <p:cNvSpPr txBox="1"/>
          <p:nvPr/>
        </p:nvSpPr>
        <p:spPr>
          <a:xfrm>
            <a:off x="3276600" y="1610151"/>
            <a:ext cx="5586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see the table’s meta data,</a:t>
            </a:r>
          </a:p>
          <a:p>
            <a:r>
              <a:rPr lang="en-US" sz="2400" dirty="0"/>
              <a:t>Right-click and then select “View Designer”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2BD92A-A9F2-42A6-98A5-2E91CB90D8BE}"/>
              </a:ext>
            </a:extLst>
          </p:cNvPr>
          <p:cNvCxnSpPr>
            <a:cxnSpLocks/>
          </p:cNvCxnSpPr>
          <p:nvPr/>
        </p:nvCxnSpPr>
        <p:spPr>
          <a:xfrm flipH="1">
            <a:off x="1905000" y="2362200"/>
            <a:ext cx="1371600" cy="2286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E37BE1-0A8B-4132-A3B1-019AD4801BE4}"/>
              </a:ext>
            </a:extLst>
          </p:cNvPr>
          <p:cNvSpPr txBox="1"/>
          <p:nvPr/>
        </p:nvSpPr>
        <p:spPr>
          <a:xfrm>
            <a:off x="4930944" y="5998482"/>
            <a:ext cx="136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Design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F34C56-B198-45E5-8112-429913FA834A}"/>
              </a:ext>
            </a:extLst>
          </p:cNvPr>
          <p:cNvCxnSpPr>
            <a:cxnSpLocks/>
          </p:cNvCxnSpPr>
          <p:nvPr/>
        </p:nvCxnSpPr>
        <p:spPr>
          <a:xfrm flipV="1">
            <a:off x="5486400" y="5334000"/>
            <a:ext cx="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17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2296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Creating a New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9569"/>
            <a:ext cx="2962275" cy="1533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48944" y="1329813"/>
            <a:ext cx="2075875" cy="1032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&amp;</a:t>
            </a:r>
          </a:p>
          <a:p>
            <a:pPr algn="ctr"/>
            <a:r>
              <a:rPr lang="en-US" dirty="0"/>
              <a:t>Select “add New Table …”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81400" y="1870587"/>
            <a:ext cx="2667000" cy="15744"/>
          </a:xfrm>
          <a:prstGeom prst="straightConnector1">
            <a:avLst/>
          </a:prstGeom>
          <a:ln w="22225">
            <a:solidFill>
              <a:srgbClr val="C0000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3" y="3276600"/>
            <a:ext cx="8157455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7517361" y="2514600"/>
            <a:ext cx="0" cy="685800"/>
          </a:xfrm>
          <a:prstGeom prst="straightConnector1">
            <a:avLst/>
          </a:prstGeom>
          <a:ln w="22225">
            <a:solidFill>
              <a:srgbClr val="C0000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2F211C-5F64-4E5B-8136-42E3CAC9D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" y="1110818"/>
            <a:ext cx="5433060" cy="49391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059E-400E-4526-BB71-C5B5E4F1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2D81-EB58-467A-A502-86E2F74C9E7B}" type="datetime1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4E02-C182-42A6-8D0E-277082AB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D9AC-F71D-4B11-B3C1-10F3266A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C04CE-6E5E-4A3F-8EA4-2C76C014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84" y="3048000"/>
            <a:ext cx="5112084" cy="3606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C1AF2C-CC47-450A-82FB-380648B2D928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/>
              <a:t>Creating a New Table (cont’d)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49D95A-5A7C-4BDE-B9D9-73AE43D93DE1}"/>
              </a:ext>
            </a:extLst>
          </p:cNvPr>
          <p:cNvSpPr/>
          <p:nvPr/>
        </p:nvSpPr>
        <p:spPr>
          <a:xfrm>
            <a:off x="152400" y="1295399"/>
            <a:ext cx="762000" cy="3048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5F438B-EADA-44F8-A99A-3FE5981DCDFC}"/>
              </a:ext>
            </a:extLst>
          </p:cNvPr>
          <p:cNvSpPr/>
          <p:nvPr/>
        </p:nvSpPr>
        <p:spPr>
          <a:xfrm>
            <a:off x="304800" y="3581400"/>
            <a:ext cx="2819400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1677ED-E08B-484C-8577-FB8F8D92E1F0}"/>
              </a:ext>
            </a:extLst>
          </p:cNvPr>
          <p:cNvSpPr/>
          <p:nvPr/>
        </p:nvSpPr>
        <p:spPr>
          <a:xfrm>
            <a:off x="7162800" y="6421186"/>
            <a:ext cx="1066800" cy="266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68E438-0779-4AD0-8BCB-DB098705C4E3}"/>
              </a:ext>
            </a:extLst>
          </p:cNvPr>
          <p:cNvCxnSpPr>
            <a:cxnSpLocks/>
          </p:cNvCxnSpPr>
          <p:nvPr/>
        </p:nvCxnSpPr>
        <p:spPr>
          <a:xfrm>
            <a:off x="857478" y="1534925"/>
            <a:ext cx="6686322" cy="4886261"/>
          </a:xfrm>
          <a:prstGeom prst="straightConnector1">
            <a:avLst/>
          </a:prstGeom>
          <a:ln w="19050"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88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28581</TotalTime>
  <Words>1163</Words>
  <Application>Microsoft Office PowerPoint</Application>
  <PresentationFormat>On-screen Show (4:3)</PresentationFormat>
  <Paragraphs>255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Wingdings</vt:lpstr>
      <vt:lpstr>Office Theme</vt:lpstr>
      <vt:lpstr>Database in the Cloud Part II</vt:lpstr>
      <vt:lpstr>Accessing the Database with VS</vt:lpstr>
      <vt:lpstr>PowerPoint Presentation</vt:lpstr>
      <vt:lpstr>PowerPoint Presentation</vt:lpstr>
      <vt:lpstr>If you don’t see your DB server under “SQL Server”, Right-Click on “SQL Server”  “Add SQL Server”</vt:lpstr>
      <vt:lpstr>Table’s Data View</vt:lpstr>
      <vt:lpstr>Table’s Design View</vt:lpstr>
      <vt:lpstr>PowerPoint Presentation</vt:lpstr>
      <vt:lpstr>PowerPoint Presentation</vt:lpstr>
      <vt:lpstr>New Table “Order” Inserted into Database</vt:lpstr>
      <vt:lpstr>Editing Data in Tables</vt:lpstr>
      <vt:lpstr>PowerPoint Presentation</vt:lpstr>
      <vt:lpstr>Creating a Query</vt:lpstr>
      <vt:lpstr>A Cloud-Based Two-Tier Architecture</vt:lpstr>
      <vt:lpstr>PowerPoint Presentation</vt:lpstr>
      <vt:lpstr>Design Overview</vt:lpstr>
      <vt:lpstr>PowerPoint Presentation</vt:lpstr>
      <vt:lpstr>PowerPoint Presentation</vt:lpstr>
      <vt:lpstr>PowerPoint Presentation</vt:lpstr>
      <vt:lpstr>Network Security Group (NSG)</vt:lpstr>
      <vt:lpstr>PowerPoint Presentation</vt:lpstr>
      <vt:lpstr>PowerPoint Presentation</vt:lpstr>
      <vt:lpstr>PowerPoint Presentation</vt:lpstr>
      <vt:lpstr>We need to add additional rules to NSG-2, as described earlier: 1) Inbound rule to restrict only to port 1433 from subnet 10.12.3.0/24 2) Outbound rule to deny access to any incoming Internet traffic.</vt:lpstr>
      <vt:lpstr>PowerPoint Presentation</vt:lpstr>
      <vt:lpstr>PowerPoint Presentation</vt:lpstr>
      <vt:lpstr>Summary</vt:lpstr>
      <vt:lpstr>Creating the Second Subnet: frontendSubnet</vt:lpstr>
      <vt:lpstr>Creating the NSG (NSG-1) for frontendSubnet</vt:lpstr>
      <vt:lpstr>PowerPoint Presentation</vt:lpstr>
      <vt:lpstr>PowerPoint Presentation</vt:lpstr>
      <vt:lpstr>Associate the NSG (NSG-1) with frontendSubnet</vt:lpstr>
      <vt:lpstr>PowerPoint Presentation</vt:lpstr>
      <vt:lpstr>Web Server</vt:lpstr>
      <vt:lpstr>Virtual Network Service Endpoints</vt:lpstr>
      <vt:lpstr>Setting up Service Endpoints for existing subnets in a Virtual Network</vt:lpstr>
      <vt:lpstr>PowerPoint Presentation</vt:lpstr>
      <vt:lpstr>PowerPoint Presentation</vt:lpstr>
      <vt:lpstr>You can also delete a service endpoint</vt:lpstr>
      <vt:lpstr>PowerPoint Presentation</vt:lpstr>
      <vt:lpstr>Create a Virtual Network Rule in the Azure SQL 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for the Cloud: Visual Studio</dc:title>
  <dc:creator>Leon Jololian</dc:creator>
  <cp:lastModifiedBy>Jololian, Leon</cp:lastModifiedBy>
  <cp:revision>262</cp:revision>
  <dcterms:created xsi:type="dcterms:W3CDTF">2006-08-16T00:00:00Z</dcterms:created>
  <dcterms:modified xsi:type="dcterms:W3CDTF">2018-02-22T18:53:02Z</dcterms:modified>
</cp:coreProperties>
</file>